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0"/>
  </p:notesMasterIdLst>
  <p:sldIdLst>
    <p:sldId id="265" r:id="rId2"/>
    <p:sldId id="427" r:id="rId3"/>
    <p:sldId id="431" r:id="rId4"/>
    <p:sldId id="268" r:id="rId5"/>
    <p:sldId id="432" r:id="rId6"/>
    <p:sldId id="434" r:id="rId7"/>
    <p:sldId id="399" r:id="rId8"/>
    <p:sldId id="377" r:id="rId9"/>
    <p:sldId id="332" r:id="rId10"/>
    <p:sldId id="312" r:id="rId11"/>
    <p:sldId id="393" r:id="rId12"/>
    <p:sldId id="333" r:id="rId13"/>
    <p:sldId id="435" r:id="rId14"/>
    <p:sldId id="327" r:id="rId15"/>
    <p:sldId id="395" r:id="rId16"/>
    <p:sldId id="418" r:id="rId17"/>
    <p:sldId id="337" r:id="rId18"/>
    <p:sldId id="313" r:id="rId19"/>
    <p:sldId id="403" r:id="rId20"/>
    <p:sldId id="404" r:id="rId21"/>
    <p:sldId id="426" r:id="rId22"/>
    <p:sldId id="406" r:id="rId23"/>
    <p:sldId id="407" r:id="rId24"/>
    <p:sldId id="408" r:id="rId25"/>
    <p:sldId id="409" r:id="rId26"/>
    <p:sldId id="411" r:id="rId27"/>
    <p:sldId id="413" r:id="rId28"/>
    <p:sldId id="414" r:id="rId29"/>
    <p:sldId id="415" r:id="rId30"/>
    <p:sldId id="417" r:id="rId31"/>
    <p:sldId id="439" r:id="rId32"/>
    <p:sldId id="440" r:id="rId33"/>
    <p:sldId id="430" r:id="rId34"/>
    <p:sldId id="441" r:id="rId35"/>
    <p:sldId id="442" r:id="rId36"/>
    <p:sldId id="433" r:id="rId37"/>
    <p:sldId id="443" r:id="rId38"/>
    <p:sldId id="422" r:id="rId39"/>
    <p:sldId id="444" r:id="rId40"/>
    <p:sldId id="445" r:id="rId41"/>
    <p:sldId id="447" r:id="rId42"/>
    <p:sldId id="448" r:id="rId43"/>
    <p:sldId id="449" r:id="rId44"/>
    <p:sldId id="436" r:id="rId45"/>
    <p:sldId id="396" r:id="rId46"/>
    <p:sldId id="381" r:id="rId47"/>
    <p:sldId id="383" r:id="rId48"/>
    <p:sldId id="388" r:id="rId49"/>
    <p:sldId id="344" r:id="rId50"/>
    <p:sldId id="342" r:id="rId51"/>
    <p:sldId id="346" r:id="rId52"/>
    <p:sldId id="343" r:id="rId53"/>
    <p:sldId id="347" r:id="rId54"/>
    <p:sldId id="345" r:id="rId55"/>
    <p:sldId id="348" r:id="rId56"/>
    <p:sldId id="349" r:id="rId57"/>
    <p:sldId id="374" r:id="rId58"/>
    <p:sldId id="385" r:id="rId59"/>
    <p:sldId id="386" r:id="rId60"/>
    <p:sldId id="419" r:id="rId61"/>
    <p:sldId id="397" r:id="rId62"/>
    <p:sldId id="350" r:id="rId63"/>
    <p:sldId id="398" r:id="rId64"/>
    <p:sldId id="420" r:id="rId65"/>
    <p:sldId id="341" r:id="rId66"/>
    <p:sldId id="423" r:id="rId67"/>
    <p:sldId id="421" r:id="rId68"/>
    <p:sldId id="4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6"/>
    <p:restoredTop sz="82438"/>
  </p:normalViewPr>
  <p:slideViewPr>
    <p:cSldViewPr snapToGrid="0" snapToObjects="1">
      <p:cViewPr varScale="1">
        <p:scale>
          <a:sx n="68" d="100"/>
          <a:sy n="68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03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40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9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2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2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3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4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January through March (Winter months) and decreases in the cold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4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we will refer to a trend as “changing direction,” when it might go from an increasing trend to a decreasing trend.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7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also a strong seasonal pattern that increases in size as the level of the series increases. The sudden drop at the start of each year is caused by a government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subsidisation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scheme that makes it cost-effective for patients to stockpile drugs at the end of the calendar year.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05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0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3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</a:p>
          <a:p>
            <a:r>
              <a:rPr lang="en-US" baseline="0" dirty="0"/>
              <a:t>Regression error of each point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9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</a:t>
            </a:r>
            <a:r>
              <a:rPr lang="en-US" baseline="0" dirty="0"/>
              <a:t> Average (1)</a:t>
            </a:r>
          </a:p>
          <a:p>
            <a:r>
              <a:rPr lang="en-US" baseline="0" dirty="0"/>
              <a:t>upsilon represents error term and previous error term, theta is relationship</a:t>
            </a:r>
          </a:p>
          <a:p>
            <a:r>
              <a:rPr lang="en-US" baseline="0" dirty="0"/>
              <a:t>Size of the random shock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05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8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8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Doing</a:t>
            </a:r>
            <a:r>
              <a:rPr lang="en-US" baseline="0" dirty="0"/>
              <a:t> the basic setup for population-level data. Can also use individual data with a similar set of variables (1 line for each observation at each time period)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you can do this in R, it’s easier in Excel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63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27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ACF: correlation of a variable with itself over time</a:t>
            </a:r>
          </a:p>
          <a:p>
            <a:r>
              <a:rPr lang="en-US" dirty="0"/>
              <a:t>PACF: correlation</a:t>
            </a:r>
            <a:r>
              <a:rPr lang="en-US" baseline="0" dirty="0"/>
              <a:t> of a variable with itself after removing linear </a:t>
            </a:r>
            <a:r>
              <a:rPr lang="en-US" baseline="0" dirty="0" err="1"/>
              <a:t>dependance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16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3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16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54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decay on ACF,</a:t>
            </a:r>
            <a:r>
              <a:rPr lang="en-US" baseline="0" dirty="0"/>
              <a:t> spike at 1 on PACF</a:t>
            </a:r>
          </a:p>
          <a:p>
            <a:r>
              <a:rPr lang="en-US" baseline="0" dirty="0"/>
              <a:t>Conclude AR(1) process for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02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3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9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8 on the right—consistent with the DWT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Average monthly water flow over the year in cubic </a:t>
            </a:r>
            <a:r>
              <a:rPr lang="en-US" baseline="0" dirty="0" err="1"/>
              <a:t>metres</a:t>
            </a:r>
            <a:r>
              <a:rPr lang="en-US" baseline="0" dirty="0"/>
              <a:t>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4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88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water flow in 10^8</a:t>
            </a:r>
            <a:r>
              <a:rPr lang="en-US" baseline="0" dirty="0"/>
              <a:t> cubic </a:t>
            </a:r>
            <a:r>
              <a:rPr lang="en-US" baseline="0" dirty="0" err="1"/>
              <a:t>metres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Point near 1913 was a recognized drought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37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60728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2024-11-28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406650" y="4360864"/>
            <a:ext cx="7387947" cy="2071687"/>
          </a:xfrm>
          <a:solidFill>
            <a:srgbClr val="E5E9EA"/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14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2024-11-28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181721" y="1627267"/>
            <a:ext cx="9859425" cy="4805284"/>
          </a:xfrm>
          <a:solidFill>
            <a:schemeClr val="accent3">
              <a:lumMod val="40000"/>
              <a:lumOff val="60000"/>
            </a:schemeClr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11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otexts.com/fpp2/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otexts.com/fpp2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texts.com/fpp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Syndromic Surveillance Training – Day 2</a:t>
            </a:r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44312"/>
              </p:ext>
            </p:extLst>
          </p:nvPr>
        </p:nvGraphicFramePr>
        <p:xfrm>
          <a:off x="3609474" y="156469"/>
          <a:ext cx="4684782" cy="5569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2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Visits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2016-01-01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2016-02-01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2016-03-01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2016-04-01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2016-05-01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2016-06-01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2016-07-01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2016-09-01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2016-10-01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16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45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Visually Inspect Data</a:t>
            </a:r>
          </a:p>
        </p:txBody>
      </p:sp>
    </p:spTree>
    <p:extLst>
      <p:ext uri="{BB962C8B-B14F-4D97-AF65-F5344CB8AC3E}">
        <p14:creationId xmlns:p14="http://schemas.microsoft.com/office/powerpoint/2010/main" val="419450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Inspect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you are looking for:</a:t>
            </a:r>
          </a:p>
          <a:p>
            <a:pPr lvl="1"/>
            <a:r>
              <a:rPr lang="en-US" dirty="0"/>
              <a:t>Trends</a:t>
            </a:r>
          </a:p>
          <a:p>
            <a:pPr lvl="2"/>
            <a:r>
              <a:rPr lang="en-US" dirty="0"/>
              <a:t>Linear</a:t>
            </a:r>
          </a:p>
          <a:p>
            <a:pPr lvl="2"/>
            <a:r>
              <a:rPr lang="en-US" dirty="0"/>
              <a:t>Polynomial</a:t>
            </a:r>
          </a:p>
          <a:p>
            <a:pPr lvl="2"/>
            <a:r>
              <a:rPr lang="en-US" dirty="0"/>
              <a:t>Exponential</a:t>
            </a:r>
          </a:p>
          <a:p>
            <a:pPr lvl="2"/>
            <a:r>
              <a:rPr lang="en-US" dirty="0"/>
              <a:t>Seasonal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Potential interventions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/>
              <a:t>“Wild” points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6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DBD9F-8537-0801-E899-535A4D50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0FB8D-F7B8-5CFA-07ED-578284632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he differences between additive and multiplicative seasonality">
            <a:extLst>
              <a:ext uri="{FF2B5EF4-FFF2-40B4-BE49-F238E27FC236}">
                <a16:creationId xmlns:a16="http://schemas.microsoft.com/office/drawing/2014/main" id="{CA0F44C4-C2A7-75F9-BF55-EE62DAC17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118"/>
            <a:ext cx="10123311" cy="57073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0815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511" y="934493"/>
            <a:ext cx="8777920" cy="4989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239BD-826F-C53E-E082-1AC7613FD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</p:spPr>
        <p:txBody>
          <a:bodyPr/>
          <a:lstStyle/>
          <a:p>
            <a:r>
              <a:rPr lang="en-US" dirty="0"/>
              <a:t>What trends do we see here?</a:t>
            </a:r>
          </a:p>
        </p:txBody>
      </p:sp>
    </p:spTree>
    <p:extLst>
      <p:ext uri="{BB962C8B-B14F-4D97-AF65-F5344CB8AC3E}">
        <p14:creationId xmlns:p14="http://schemas.microsoft.com/office/powerpoint/2010/main" val="7390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Preliminary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70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316676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standard OLS regression with a time series specification</a:t>
            </a:r>
          </a:p>
          <a:p>
            <a:endParaRPr lang="en-US" dirty="0"/>
          </a:p>
          <a:p>
            <a:r>
              <a:rPr lang="en-US" dirty="0"/>
              <a:t>We will work through:</a:t>
            </a:r>
          </a:p>
          <a:p>
            <a:pPr lvl="1"/>
            <a:r>
              <a:rPr lang="en-US" dirty="0"/>
              <a:t>Intercept-only</a:t>
            </a:r>
          </a:p>
          <a:p>
            <a:pPr lvl="1"/>
            <a:r>
              <a:rPr lang="en-US" dirty="0"/>
              <a:t>Simple time trend</a:t>
            </a:r>
          </a:p>
          <a:p>
            <a:pPr lvl="1"/>
            <a:r>
              <a:rPr lang="en-US" dirty="0"/>
              <a:t>Quadratic time trend</a:t>
            </a:r>
          </a:p>
          <a:p>
            <a:endParaRPr lang="en-US" dirty="0"/>
          </a:p>
          <a:p>
            <a:r>
              <a:rPr lang="en-US" dirty="0"/>
              <a:t>This will form the basis for checks about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74045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Intercept-only Model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602B02F-403C-9742-8F78-30D19B945893}"/>
              </a:ext>
            </a:extLst>
          </p:cNvPr>
          <p:cNvSpPr/>
          <p:nvPr/>
        </p:nvSpPr>
        <p:spPr>
          <a:xfrm>
            <a:off x="2646947" y="3233738"/>
            <a:ext cx="144380" cy="30078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3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only an intercept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ols.model</a:t>
            </a:r>
            <a:r>
              <a:rPr lang="en-US" sz="1800" dirty="0"/>
              <a:t> &lt;- </a:t>
            </a:r>
            <a:r>
              <a:rPr lang="en-US" sz="1800" dirty="0" err="1"/>
              <a:t>lm</a:t>
            </a:r>
            <a:r>
              <a:rPr lang="en-US" sz="1800" dirty="0"/>
              <a:t>(count ~ 1,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</a:t>
            </a:r>
            <a:r>
              <a:rPr lang="en-US" sz="1800" dirty="0" err="1"/>
              <a:t>ols.model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</a:t>
            </a:r>
            <a:r>
              <a:rPr lang="en-US" sz="1800" dirty="0" err="1"/>
              <a:t>ols.model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591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9107-0949-C55D-381D-47DECB32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Yesterday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F0C9D-DEDA-66E6-CB03-B01A5C94A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3526894"/>
          </a:xfrm>
        </p:spPr>
        <p:txBody>
          <a:bodyPr/>
          <a:lstStyle/>
          <a:p>
            <a:r>
              <a:rPr lang="en-US" dirty="0"/>
              <a:t>Answer the following questions in your groups</a:t>
            </a:r>
          </a:p>
          <a:p>
            <a:pPr lvl="1"/>
            <a:r>
              <a:rPr lang="en-US" dirty="0"/>
              <a:t>What is syndromic surveillance?</a:t>
            </a:r>
          </a:p>
          <a:p>
            <a:pPr lvl="1"/>
            <a:r>
              <a:rPr lang="en-US" dirty="0"/>
              <a:t>How are indicators relevant?</a:t>
            </a:r>
          </a:p>
          <a:p>
            <a:pPr lvl="1"/>
            <a:r>
              <a:rPr lang="en-US" dirty="0"/>
              <a:t>What indicators are used for COVID-19? </a:t>
            </a:r>
            <a:r>
              <a:rPr lang="en-US" dirty="0" err="1"/>
              <a:t>mPox</a:t>
            </a:r>
            <a:r>
              <a:rPr lang="en-US" dirty="0"/>
              <a:t>? Lassa fever?</a:t>
            </a:r>
          </a:p>
          <a:p>
            <a:r>
              <a:rPr lang="en-US" dirty="0"/>
              <a:t>Any questions from yesterday?</a:t>
            </a:r>
          </a:p>
        </p:txBody>
      </p:sp>
    </p:spTree>
    <p:extLst>
      <p:ext uri="{BB962C8B-B14F-4D97-AF65-F5344CB8AC3E}">
        <p14:creationId xmlns:p14="http://schemas.microsoft.com/office/powerpoint/2010/main" val="3773039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06326-D270-4141-9246-CE7B8766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89" y="914400"/>
            <a:ext cx="7272422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03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1106277"/>
            <a:ext cx="10190747" cy="367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Input dataset and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axis variables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dataset,aes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=count))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geom_point</a:t>
            </a:r>
            <a:r>
              <a:rPr lang="en-US" sz="1800" dirty="0"/>
              <a:t>(color="pink")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fitted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geom_line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</a:t>
            </a:r>
            <a:r>
              <a:rPr lang="en-US" sz="1800" dirty="0" err="1"/>
              <a:t>ols.model$fitted.values</a:t>
            </a:r>
            <a:r>
              <a:rPr lang="en-US" sz="1800" dirty="0"/>
              <a:t>),color="red")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Change figure aesthetics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xlab</a:t>
            </a:r>
            <a:r>
              <a:rPr lang="en-US" sz="1800" dirty="0"/>
              <a:t>("Month")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ylab</a:t>
            </a:r>
            <a:r>
              <a:rPr lang="en-US" sz="1800" dirty="0"/>
              <a:t>("Number of Outpatient Visits")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ylim</a:t>
            </a:r>
            <a:r>
              <a:rPr lang="en-US" sz="1800" dirty="0"/>
              <a:t>(c(0,900))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theme_bw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6118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4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an intercept term and time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ols.model.time</a:t>
            </a:r>
            <a:r>
              <a:rPr lang="en-US" sz="1800" dirty="0"/>
              <a:t> &lt;- </a:t>
            </a:r>
            <a:r>
              <a:rPr lang="en-US" sz="1800" dirty="0" err="1"/>
              <a:t>lm</a:t>
            </a:r>
            <a:r>
              <a:rPr lang="en-US" sz="1800" dirty="0"/>
              <a:t>(count ~ time,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</a:t>
            </a:r>
            <a:r>
              <a:rPr lang="en-US" sz="1800" dirty="0" err="1"/>
              <a:t>ols.model.time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</a:t>
            </a:r>
            <a:r>
              <a:rPr lang="en-US" sz="1800" dirty="0" err="1"/>
              <a:t>ols.model.time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639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B2A84-3AF6-C54A-89C7-30BFC97E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0" y="773697"/>
            <a:ext cx="6927279" cy="4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3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C7255-3138-DF4D-9E97-7AB0F2B4378F}"/>
              </a:ext>
            </a:extLst>
          </p:cNvPr>
          <p:cNvSpPr txBox="1"/>
          <p:nvPr/>
        </p:nvSpPr>
        <p:spPr>
          <a:xfrm>
            <a:off x="2746365" y="4870234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66BC746-9C34-FE40-ADB4-0F47BDC476AA}"/>
              </a:ext>
            </a:extLst>
          </p:cNvPr>
          <p:cNvSpPr/>
          <p:nvPr/>
        </p:nvSpPr>
        <p:spPr>
          <a:xfrm>
            <a:off x="5939588" y="4239192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an intercept term and square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ols.model.time2 &lt;- </a:t>
            </a:r>
            <a:r>
              <a:rPr lang="en-US" sz="1800" dirty="0" err="1"/>
              <a:t>lm</a:t>
            </a:r>
            <a:r>
              <a:rPr lang="en-US" sz="1800" dirty="0"/>
              <a:t>(count ~ time + I(time^2),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summary(ols.model.time2)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(ols.model.time2)</a:t>
            </a:r>
          </a:p>
        </p:txBody>
      </p:sp>
    </p:spTree>
    <p:extLst>
      <p:ext uri="{BB962C8B-B14F-4D97-AF65-F5344CB8AC3E}">
        <p14:creationId xmlns:p14="http://schemas.microsoft.com/office/powerpoint/2010/main" val="3775137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A7A1C-9868-3C4B-8AA2-483A944B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74" y="462495"/>
            <a:ext cx="6954451" cy="51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37C-2AAB-4D88-A9A6-B6D8F54C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664"/>
          </a:xfrm>
        </p:spPr>
        <p:txBody>
          <a:bodyPr/>
          <a:lstStyle/>
          <a:p>
            <a:r>
              <a:rPr lang="en-US" b="1" dirty="0"/>
              <a:t>Goals of this course -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617-BA7C-4393-86AF-F9A5DB3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677"/>
            <a:ext cx="10515600" cy="43406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specific objectives are:</a:t>
            </a:r>
          </a:p>
          <a:p>
            <a:pPr lvl="1"/>
            <a:r>
              <a:rPr lang="en-US" sz="2000" dirty="0"/>
              <a:t>To identify indicators most relevant for these purposes.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describe and interpret the models used to a) establish a baseline; b) assess higher or lower levels than expected during the pandemic.</a:t>
            </a:r>
          </a:p>
          <a:p>
            <a:pPr lvl="1"/>
            <a:r>
              <a:rPr lang="en-US" sz="2000" dirty="0"/>
              <a:t>To understand the data processing pipeline - from receipt of indicator data to production of figures.</a:t>
            </a:r>
          </a:p>
          <a:p>
            <a:pPr lvl="1"/>
            <a:r>
              <a:rPr lang="en-US" sz="2000" dirty="0"/>
              <a:t>To interpret results from the various visualizations of the data and results.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be able to implement the data cleaning, modeling and visualization process in R.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20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7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Seasonality and time trends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3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patterns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Seasonal: </a:t>
            </a:r>
            <a:r>
              <a:rPr lang="en-US" sz="2400" dirty="0">
                <a:latin typeface="Georgia" panose="02040502050405020303" pitchFamily="18" charset="0"/>
              </a:rPr>
              <a:t>Outcomes are impacted by seasonal factors (season, month, day of the week)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Fixed with known frequency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Easily mistaken with fluctuations (must be related to some aspect of calendar time)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Trend: </a:t>
            </a:r>
            <a:r>
              <a:rPr lang="en-US" sz="2400" dirty="0">
                <a:latin typeface="Georgia" panose="02040502050405020303" pitchFamily="18" charset="0"/>
              </a:rPr>
              <a:t>Long-term increase or decrease in the data.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Trends can change direction over time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Trends do </a:t>
            </a:r>
            <a:r>
              <a:rPr lang="en-US" sz="2400" u="sng" dirty="0">
                <a:latin typeface="Georgia" panose="02040502050405020303" pitchFamily="18" charset="0"/>
              </a:rPr>
              <a:t>not</a:t>
            </a:r>
            <a:r>
              <a:rPr lang="en-US" sz="2400" dirty="0">
                <a:latin typeface="Georgia" panose="02040502050405020303" pitchFamily="18" charset="0"/>
              </a:rPr>
              <a:t> need to be linear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0766A-1F3A-654E-BA59-1B0D57155922}"/>
              </a:ext>
            </a:extLst>
          </p:cNvPr>
          <p:cNvSpPr txBox="1"/>
          <p:nvPr/>
        </p:nvSpPr>
        <p:spPr>
          <a:xfrm>
            <a:off x="0" y="5725551"/>
            <a:ext cx="7624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Forecasting: Principles and Practice (</a:t>
            </a:r>
            <a:r>
              <a:rPr lang="en-US" sz="1200" i="1" dirty="0">
                <a:hlinkClick r:id="rId2"/>
              </a:rPr>
              <a:t>https://otexts.com/fpp2/</a:t>
            </a:r>
            <a:r>
              <a:rPr lang="en-US" sz="1200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69671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A0267F22-5B11-E645-B2CA-703F058A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270" y="1305809"/>
            <a:ext cx="7331455" cy="3883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E57F7-C8AA-FD4A-8436-469816965B8F}"/>
              </a:ext>
            </a:extLst>
          </p:cNvPr>
          <p:cNvSpPr txBox="1"/>
          <p:nvPr/>
        </p:nvSpPr>
        <p:spPr>
          <a:xfrm>
            <a:off x="3567423" y="536368"/>
            <a:ext cx="50571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eorgia" panose="02040502050405020303" pitchFamily="18" charset="0"/>
              </a:rPr>
              <a:t>Influenza in Italy </a:t>
            </a:r>
          </a:p>
          <a:p>
            <a:pPr algn="ctr"/>
            <a:r>
              <a:rPr lang="en-US" sz="2200" dirty="0">
                <a:latin typeface="Georgia" panose="02040502050405020303" pitchFamily="18" charset="0"/>
              </a:rPr>
              <a:t>(</a:t>
            </a:r>
            <a:r>
              <a:rPr lang="en-US" sz="2200" dirty="0" err="1">
                <a:latin typeface="Georgia" panose="02040502050405020303" pitchFamily="18" charset="0"/>
              </a:rPr>
              <a:t>Rosano</a:t>
            </a:r>
            <a:r>
              <a:rPr lang="en-US" sz="2200" dirty="0">
                <a:latin typeface="Georgia" panose="02040502050405020303" pitchFamily="18" charset="0"/>
              </a:rPr>
              <a:t> et al., 2019)</a:t>
            </a:r>
          </a:p>
        </p:txBody>
      </p:sp>
    </p:spTree>
    <p:extLst>
      <p:ext uri="{BB962C8B-B14F-4D97-AF65-F5344CB8AC3E}">
        <p14:creationId xmlns:p14="http://schemas.microsoft.com/office/powerpoint/2010/main" val="62489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82B756-C111-994F-87C0-1B9EC1D6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490" y="1500119"/>
            <a:ext cx="6619240" cy="418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8527C-1AEA-9D44-A9EA-0729D6CBA225}"/>
              </a:ext>
            </a:extLst>
          </p:cNvPr>
          <p:cNvSpPr txBox="1"/>
          <p:nvPr/>
        </p:nvSpPr>
        <p:spPr>
          <a:xfrm>
            <a:off x="2380613" y="640241"/>
            <a:ext cx="7430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eorgia" panose="02040502050405020303" pitchFamily="18" charset="0"/>
              </a:rPr>
              <a:t>Death rates in Burkina Faso from 1993-2001</a:t>
            </a:r>
          </a:p>
          <a:p>
            <a:pPr algn="ctr"/>
            <a:r>
              <a:rPr lang="en-US" sz="2200" dirty="0">
                <a:latin typeface="Georgia" panose="02040502050405020303" pitchFamily="18" charset="0"/>
              </a:rPr>
              <a:t> (</a:t>
            </a:r>
            <a:r>
              <a:rPr lang="en-US" sz="2200" dirty="0" err="1">
                <a:latin typeface="Georgia" panose="02040502050405020303" pitchFamily="18" charset="0"/>
              </a:rPr>
              <a:t>Kynast</a:t>
            </a:r>
            <a:r>
              <a:rPr lang="en-US" sz="2200" dirty="0">
                <a:latin typeface="Georgia" panose="02040502050405020303" pitchFamily="18" charset="0"/>
              </a:rPr>
              <a:t>-Wolf et al., 2005)</a:t>
            </a:r>
          </a:p>
        </p:txBody>
      </p:sp>
    </p:spTree>
    <p:extLst>
      <p:ext uri="{BB962C8B-B14F-4D97-AF65-F5344CB8AC3E}">
        <p14:creationId xmlns:p14="http://schemas.microsoft.com/office/powerpoint/2010/main" val="2949861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50337F0-B3B4-634B-9316-465573F3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506" y="902970"/>
            <a:ext cx="8962988" cy="430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42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E60B7F6-F34A-8245-9EE7-D4E8DCCEA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9"/>
          <a:stretch/>
        </p:blipFill>
        <p:spPr>
          <a:xfrm>
            <a:off x="1921507" y="1107138"/>
            <a:ext cx="8348980" cy="46437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E6C14-3CDC-244E-8093-1BAC9E0AF5CA}"/>
              </a:ext>
            </a:extLst>
          </p:cNvPr>
          <p:cNvSpPr txBox="1"/>
          <p:nvPr/>
        </p:nvSpPr>
        <p:spPr>
          <a:xfrm>
            <a:off x="2380611" y="590878"/>
            <a:ext cx="7430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Georgia" panose="02040502050405020303" pitchFamily="18" charset="0"/>
              </a:rPr>
              <a:t>Antidiabetic drug sales in Australia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44711-F028-4446-BF3B-6FE821E8ACC1}"/>
              </a:ext>
            </a:extLst>
          </p:cNvPr>
          <p:cNvSpPr txBox="1"/>
          <p:nvPr/>
        </p:nvSpPr>
        <p:spPr>
          <a:xfrm>
            <a:off x="0" y="5725551"/>
            <a:ext cx="7624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Forecasting: Principles and Practice (</a:t>
            </a:r>
            <a:r>
              <a:rPr lang="en-US" sz="1200" i="1" dirty="0">
                <a:hlinkClick r:id="rId4"/>
              </a:rPr>
              <a:t>https://otexts.com/fpp2/</a:t>
            </a:r>
            <a:r>
              <a:rPr lang="en-US" sz="1200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05528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E55AE-379F-D649-B1D5-26F3CE6E372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Activity:</a:t>
            </a:r>
            <a:r>
              <a:rPr lang="en-US" dirty="0"/>
              <a:t> Malaria cases in Malawi facility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23DFF-94B8-0F45-B72E-BD90B09D8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8093" y="1796855"/>
            <a:ext cx="10655812" cy="37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8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23D9956-EF11-E847-9924-0D21C19373C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Malaria cases in Malawi facility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3B6E8-4DAD-6746-9F60-0A320CEFC2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704" y="1834108"/>
            <a:ext cx="10926592" cy="3865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DA3F4E-A480-0943-A74D-FCA24974835F}"/>
              </a:ext>
            </a:extLst>
          </p:cNvPr>
          <p:cNvSpPr txBox="1"/>
          <p:nvPr/>
        </p:nvSpPr>
        <p:spPr>
          <a:xfrm>
            <a:off x="4485623" y="1287952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26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23D9956-EF11-E847-9924-0D21C19373C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Malaria cases in Malawi facility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F768F-5B19-7C45-A9C7-69A4C8786F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3939" y="1834541"/>
            <a:ext cx="10924121" cy="3864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EF2A2A-1055-EA4D-8C90-FCD0860B8C23}"/>
              </a:ext>
            </a:extLst>
          </p:cNvPr>
          <p:cNvSpPr txBox="1"/>
          <p:nvPr/>
        </p:nvSpPr>
        <p:spPr>
          <a:xfrm>
            <a:off x="3561491" y="1288168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20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time series modeling</a:t>
            </a:r>
          </a:p>
          <a:p>
            <a:endParaRPr lang="en-US" dirty="0"/>
          </a:p>
          <a:p>
            <a:r>
              <a:rPr lang="en-US" dirty="0"/>
              <a:t>Learn about key strategies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Time trends</a:t>
            </a:r>
          </a:p>
          <a:p>
            <a:pPr lvl="1"/>
            <a:r>
              <a:rPr lang="en-US" dirty="0"/>
              <a:t>Seasonality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Discuss two examples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223D9956-EF11-E847-9924-0D21C19373C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Malaria cases in Malawi facility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F81FB-EBC9-594D-BAA3-940DCD75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3939" y="1834541"/>
            <a:ext cx="10924121" cy="3864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A5BDC7-349A-B747-8285-A621429A523D}"/>
              </a:ext>
            </a:extLst>
          </p:cNvPr>
          <p:cNvSpPr txBox="1"/>
          <p:nvPr/>
        </p:nvSpPr>
        <p:spPr>
          <a:xfrm>
            <a:off x="2746364" y="1288168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267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to deal with seasonality and trend?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Seasonality: </a:t>
            </a:r>
            <a:r>
              <a:rPr lang="en-US" sz="2400" dirty="0">
                <a:latin typeface="Georgia" panose="02040502050405020303" pitchFamily="18" charset="0"/>
              </a:rPr>
              <a:t>Fourier series are popular ways to deal with seasonality in time series models </a:t>
            </a:r>
            <a:r>
              <a:rPr lang="en-US" sz="2400" i="1" dirty="0">
                <a:latin typeface="Georgia" panose="02040502050405020303" pitchFamily="18" charset="0"/>
              </a:rPr>
              <a:t>(other options: splines, dummy variables, etc.) </a:t>
            </a: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eorgia" panose="02040502050405020303" pitchFamily="18" charset="0"/>
              </a:rPr>
              <a:t>Trends: </a:t>
            </a:r>
            <a:r>
              <a:rPr lang="en-US" sz="2400" dirty="0">
                <a:latin typeface="Georgia" panose="02040502050405020303" pitchFamily="18" charset="0"/>
              </a:rPr>
              <a:t>Add a linear term(s) to capture yearly trend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Will only capture </a:t>
            </a:r>
            <a:r>
              <a:rPr lang="en-US" sz="2000" u="sng" dirty="0">
                <a:latin typeface="Georgia" panose="02040502050405020303" pitchFamily="18" charset="0"/>
              </a:rPr>
              <a:t>linear</a:t>
            </a:r>
            <a:r>
              <a:rPr lang="en-US" sz="2000" dirty="0">
                <a:latin typeface="Georgia" panose="02040502050405020303" pitchFamily="18" charset="0"/>
              </a:rPr>
              <a:t> decreases or increases over 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If changes are not linear, dummy variables or more complex transformations (log, quadratic, etc.) can be used</a:t>
            </a:r>
          </a:p>
          <a:p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55C3632-71A8-F146-B4B5-7287BC2C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284516"/>
            <a:ext cx="57531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05FC-2663-9044-A3C3-9A74F641D40B}"/>
              </a:ext>
            </a:extLst>
          </p:cNvPr>
          <p:cNvSpPr txBox="1"/>
          <p:nvPr/>
        </p:nvSpPr>
        <p:spPr>
          <a:xfrm>
            <a:off x="0" y="5725551"/>
            <a:ext cx="7624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Source: Forecasting: Principles and Practice (</a:t>
            </a:r>
            <a:r>
              <a:rPr lang="en-US" sz="1200" i="1" dirty="0">
                <a:hlinkClick r:id="rId3"/>
              </a:rPr>
              <a:t>https://otexts.com/fpp2/</a:t>
            </a:r>
            <a:r>
              <a:rPr lang="en-US" sz="1200" i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05972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Fourier series (</a:t>
            </a:r>
            <a:r>
              <a:rPr lang="en-US" i="1" dirty="0"/>
              <a:t>examples</a:t>
            </a:r>
            <a:r>
              <a:rPr lang="en-US" dirty="0"/>
              <a:t>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F4C08-D826-9C4C-B8DC-EAE0266A21BF}"/>
                  </a:ext>
                </a:extLst>
              </p:cNvPr>
              <p:cNvSpPr txBox="1"/>
              <p:nvPr/>
            </p:nvSpPr>
            <p:spPr>
              <a:xfrm>
                <a:off x="1603460" y="1402724"/>
                <a:ext cx="3368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sin(2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 + cos(2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F4C08-D826-9C4C-B8DC-EAE0266A2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460" y="1402724"/>
                <a:ext cx="3368614" cy="461665"/>
              </a:xfrm>
              <a:prstGeom prst="rect">
                <a:avLst/>
              </a:prstGeom>
              <a:blipFill>
                <a:blip r:embed="rId2"/>
                <a:stretch>
                  <a:fillRect l="-3008" t="-10811" r="-188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DDE77B7-D7C2-684C-8D3B-F0343C82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92" y="1921514"/>
            <a:ext cx="4482416" cy="38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1CD7F5-B7D5-D142-B37F-C2272AE0C866}"/>
                  </a:ext>
                </a:extLst>
              </p:cNvPr>
              <p:cNvSpPr txBox="1"/>
              <p:nvPr/>
            </p:nvSpPr>
            <p:spPr>
              <a:xfrm>
                <a:off x="7219927" y="1142683"/>
                <a:ext cx="40470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sin(2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 + cos(2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 +</a:t>
                </a:r>
              </a:p>
              <a:p>
                <a:pPr algn="ctr"/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sin(4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 + cos(4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1CD7F5-B7D5-D142-B37F-C2272AE0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927" y="1142683"/>
                <a:ext cx="4047081" cy="830997"/>
              </a:xfrm>
              <a:prstGeom prst="rect">
                <a:avLst/>
              </a:prstGeom>
              <a:blipFill>
                <a:blip r:embed="rId4"/>
                <a:stretch>
                  <a:fillRect t="-5970"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A486C2F-28B3-1D41-A40C-802BBBA6B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514" y="1878987"/>
            <a:ext cx="4580890" cy="39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66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5CDF46-1F6B-EC46-B75C-0CAC7F0B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716" y="1850808"/>
            <a:ext cx="11004567" cy="389262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223D9956-EF11-E847-9924-0D21C19373C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Malaria cases in Malawi facility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DD5E3-877A-0442-B9CD-83F2C5AD0767}"/>
                  </a:ext>
                </a:extLst>
              </p:cNvPr>
              <p:cNvSpPr txBox="1"/>
              <p:nvPr/>
            </p:nvSpPr>
            <p:spPr>
              <a:xfrm>
                <a:off x="1442802" y="1204477"/>
                <a:ext cx="93063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36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3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+β</a:t>
                </a:r>
                <a:r>
                  <a:rPr lang="en-US" sz="3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·sin(2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β</a:t>
                </a:r>
                <a:r>
                  <a:rPr lang="en-US" sz="36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·cos(2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</a:t>
                </a:r>
                <a:r>
                  <a:rPr lang="en-US" sz="3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36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3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CDD5E3-877A-0442-B9CD-83F2C5AD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802" y="1204477"/>
                <a:ext cx="9306394" cy="646331"/>
              </a:xfrm>
              <a:prstGeom prst="rect">
                <a:avLst/>
              </a:prstGeom>
              <a:blipFill>
                <a:blip r:embed="rId3"/>
                <a:stretch>
                  <a:fillRect l="-2044" t="-15686" r="-13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510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939C-3AF1-7420-9330-C9E0F997E3A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251308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Autocorrelation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5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autocorrelation?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in data points over time</a:t>
            </a:r>
          </a:p>
          <a:p>
            <a:pPr lvl="1"/>
            <a:r>
              <a:rPr lang="en-US" dirty="0"/>
              <a:t>Means the data points are not independent</a:t>
            </a:r>
          </a:p>
          <a:p>
            <a:endParaRPr lang="en-US" dirty="0"/>
          </a:p>
          <a:p>
            <a:r>
              <a:rPr lang="en-US" dirty="0"/>
              <a:t>Two types we will discuss:</a:t>
            </a:r>
          </a:p>
          <a:p>
            <a:pPr lvl="1"/>
            <a:r>
              <a:rPr lang="en-US" dirty="0" err="1"/>
              <a:t>Autoregression</a:t>
            </a:r>
            <a:endParaRPr lang="en-US" dirty="0"/>
          </a:p>
          <a:p>
            <a:pPr lvl="1"/>
            <a:r>
              <a:rPr lang="en-US" dirty="0"/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074651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229016" y="357902"/>
          <a:ext cx="3511556" cy="94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00100" imgH="215900" progId="Equation.3">
                  <p:embed/>
                </p:oleObj>
              </mc:Choice>
              <mc:Fallback>
                <p:oleObj name="Equation" r:id="rId3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9016" y="357902"/>
                        <a:ext cx="3511556" cy="94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Autoregression</a:t>
            </a:r>
            <a:endParaRPr lang="en-US" dirty="0"/>
          </a:p>
        </p:txBody>
      </p:sp>
      <p:pic>
        <p:nvPicPr>
          <p:cNvPr id="5" name="Picture 4" descr="Rplot01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1" b="8465"/>
          <a:stretch/>
        </p:blipFill>
        <p:spPr>
          <a:xfrm>
            <a:off x="118056" y="1260927"/>
            <a:ext cx="12073944" cy="55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6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146925" y="357188"/>
          <a:ext cx="36766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38200" imgH="215900" progId="Equation.3">
                  <p:embed/>
                </p:oleObj>
              </mc:Choice>
              <mc:Fallback>
                <p:oleObj name="Equation" r:id="rId3" imgW="8382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46925" y="357188"/>
                        <a:ext cx="36766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Moving Average</a:t>
            </a:r>
          </a:p>
        </p:txBody>
      </p:sp>
      <p:pic>
        <p:nvPicPr>
          <p:cNvPr id="4" name="Picture 3" descr="Rplot0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 b="8069"/>
          <a:stretch/>
        </p:blipFill>
        <p:spPr>
          <a:xfrm>
            <a:off x="0" y="1415143"/>
            <a:ext cx="1207008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Check Autocorrelation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Several methods, including:</a:t>
            </a:r>
          </a:p>
          <a:p>
            <a:pPr lvl="1"/>
            <a:r>
              <a:rPr lang="en-US" sz="2800" dirty="0"/>
              <a:t>Durbin-Watson test</a:t>
            </a:r>
          </a:p>
          <a:p>
            <a:pPr lvl="1"/>
            <a:r>
              <a:rPr lang="en-US" sz="2800" dirty="0"/>
              <a:t>Residual plots</a:t>
            </a:r>
          </a:p>
          <a:p>
            <a:pPr lvl="1"/>
            <a:r>
              <a:rPr lang="en-US" sz="2800" dirty="0"/>
              <a:t>ACF and partial-ACF plots</a:t>
            </a:r>
          </a:p>
        </p:txBody>
      </p:sp>
    </p:spTree>
    <p:extLst>
      <p:ext uri="{BB962C8B-B14F-4D97-AF65-F5344CB8AC3E}">
        <p14:creationId xmlns:p14="http://schemas.microsoft.com/office/powerpoint/2010/main" val="1131561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13C5-1031-EAC3-DA31-EFB8BD55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A9080-DA8B-0061-7DC8-5AE9B9FA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87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Durbin-Watson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formal test that tests for correlated residuals</a:t>
            </a:r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Values of 2 indicate no autocorrelation</a:t>
            </a:r>
          </a:p>
          <a:p>
            <a:pPr lvl="1"/>
            <a:r>
              <a:rPr lang="en-US" dirty="0"/>
              <a:t>lower values indicate positive correlation, higher indicates negative correlation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B455B5C-26E0-8E43-9152-8C5BF863EB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6432" y="4053015"/>
            <a:ext cx="10190747" cy="1637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Durbin-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watson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test, 8 time periods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dwt(ols.model.time2,max.lag=8,alternative="</a:t>
            </a:r>
            <a:r>
              <a:rPr lang="en-US" sz="1800" dirty="0" err="1"/>
              <a:t>two.sided</a:t>
            </a:r>
            <a:r>
              <a:rPr lang="en-US" sz="18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756745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5FCF5-9333-3F4B-AC73-6D91D04F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8" y="318412"/>
            <a:ext cx="8439664" cy="54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99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residual plot to visually inspect for independence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77EDF7C-6D40-AC40-B9C9-D49FA9EFA6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6432" y="2360141"/>
            <a:ext cx="10190747" cy="33307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dataset,aes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=ols.model.time2$residuals))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geom_point</a:t>
            </a:r>
            <a:r>
              <a:rPr lang="en-US" sz="1800" dirty="0"/>
              <a:t>(color="red")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fitted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geom_line</a:t>
            </a:r>
            <a:r>
              <a:rPr lang="en-US" sz="1800" dirty="0"/>
              <a:t>(color="red")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horizontal line through zero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geom_hline</a:t>
            </a:r>
            <a:r>
              <a:rPr lang="en-US" sz="1800" dirty="0"/>
              <a:t>(</a:t>
            </a:r>
            <a:r>
              <a:rPr lang="en-US" sz="1800" dirty="0" err="1"/>
              <a:t>yintercept</a:t>
            </a:r>
            <a:r>
              <a:rPr lang="en-US" sz="1800" dirty="0"/>
              <a:t>=0,linetype="dashed")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# Change figure aesthetics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xlab</a:t>
            </a:r>
            <a:r>
              <a:rPr lang="en-US" sz="1800" dirty="0"/>
              <a:t>("Time")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ylab</a:t>
            </a:r>
            <a:r>
              <a:rPr lang="en-US" sz="1800" dirty="0"/>
              <a:t>("OLS Residuals")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theme_bw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73932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A7C71-7AF2-664C-AC7F-758914BE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0" y="0"/>
            <a:ext cx="10485840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22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plotting method with which you can assess autocorrelation and moving averages</a:t>
            </a:r>
          </a:p>
          <a:p>
            <a:endParaRPr lang="en-US" dirty="0"/>
          </a:p>
          <a:p>
            <a:r>
              <a:rPr lang="en-US" dirty="0"/>
              <a:t>Two plots</a:t>
            </a:r>
          </a:p>
          <a:p>
            <a:pPr lvl="1"/>
            <a:r>
              <a:rPr lang="en-US" dirty="0"/>
              <a:t>Autocorrelation</a:t>
            </a:r>
          </a:p>
          <a:p>
            <a:pPr lvl="1"/>
            <a:r>
              <a:rPr lang="en-US" dirty="0"/>
              <a:t>Partial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2852095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540114"/>
              </p:ext>
            </p:extLst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49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Exponential Decay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5" y="2116137"/>
            <a:ext cx="5036150" cy="3843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53" y="2116137"/>
            <a:ext cx="5069347" cy="38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95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Significant Lags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1877784"/>
            <a:ext cx="5321521" cy="4040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4" y="1876509"/>
            <a:ext cx="5517636" cy="40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4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676656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061450" y="1224643"/>
          <a:ext cx="1974198" cy="53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61450" y="1224643"/>
                        <a:ext cx="1974198" cy="53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67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478"/>
          <a:stretch/>
        </p:blipFill>
        <p:spPr>
          <a:xfrm>
            <a:off x="0" y="1647884"/>
            <a:ext cx="12192000" cy="4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7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01FD9-0880-52F2-F5B5-91E2C858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A974-C78D-29F9-C26C-B5A77DEA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time series?</a:t>
            </a:r>
          </a:p>
        </p:txBody>
      </p:sp>
      <p:pic>
        <p:nvPicPr>
          <p:cNvPr id="5122" name="Picture 2" descr="Complete Guide to Time Series Analysis: Types &amp; Examples">
            <a:extLst>
              <a:ext uri="{FF2B5EF4-FFF2-40B4-BE49-F238E27FC236}">
                <a16:creationId xmlns:a16="http://schemas.microsoft.com/office/drawing/2014/main" id="{44F539B9-88BE-F4D4-221E-BD289FD27C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778" y="1614487"/>
            <a:ext cx="48768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Time Series Data? Definition &amp; FAQs | ScyllaDB">
            <a:extLst>
              <a:ext uri="{FF2B5EF4-FFF2-40B4-BE49-F238E27FC236}">
                <a16:creationId xmlns:a16="http://schemas.microsoft.com/office/drawing/2014/main" id="{13FFC844-53AB-78C6-3F6F-BD7F515D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2" y="1811540"/>
            <a:ext cx="6284606" cy="323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206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10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ACF/PACF plots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59D0D8-78CB-CF47-B0F2-AEEC78740518}"/>
              </a:ext>
            </a:extLst>
          </p:cNvPr>
          <p:cNvSpPr txBox="1">
            <a:spLocks/>
          </p:cNvSpPr>
          <p:nvPr/>
        </p:nvSpPr>
        <p:spPr bwMode="auto">
          <a:xfrm>
            <a:off x="926432" y="1995615"/>
            <a:ext cx="10190747" cy="3404287"/>
          </a:xfrm>
          <a:prstGeom prst="rect">
            <a:avLst/>
          </a:prstGeom>
          <a:solidFill>
            <a:srgbClr val="E5E9EA"/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Plot ACF and PACF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Set plotting to two records on one page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par(</a:t>
            </a:r>
            <a:r>
              <a:rPr lang="en-US" sz="1800" dirty="0" err="1"/>
              <a:t>mfrow</a:t>
            </a:r>
            <a:r>
              <a:rPr lang="en-US" sz="1800" dirty="0"/>
              <a:t>=c(1,2))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plots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acf</a:t>
            </a:r>
            <a:r>
              <a:rPr lang="en-US" sz="1800" dirty="0"/>
              <a:t>(residuals(ols.model.time2),main="ACF")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acf</a:t>
            </a:r>
            <a:r>
              <a:rPr lang="en-US" sz="1800" dirty="0"/>
              <a:t>(residuals(ols.model.time2),type='</a:t>
            </a:r>
            <a:r>
              <a:rPr lang="en-US" sz="1800" dirty="0" err="1"/>
              <a:t>partial',main</a:t>
            </a:r>
            <a:r>
              <a:rPr lang="en-US" sz="1800" dirty="0"/>
              <a:t>="PACF")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Reset the plotting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par(</a:t>
            </a:r>
            <a:r>
              <a:rPr lang="en-US" sz="1800" dirty="0" err="1"/>
              <a:t>mfrow</a:t>
            </a:r>
            <a:r>
              <a:rPr lang="en-US" sz="1800" dirty="0"/>
              <a:t>=c(1,1))</a:t>
            </a:r>
          </a:p>
        </p:txBody>
      </p:sp>
    </p:spTree>
    <p:extLst>
      <p:ext uri="{BB962C8B-B14F-4D97-AF65-F5344CB8AC3E}">
        <p14:creationId xmlns:p14="http://schemas.microsoft.com/office/powerpoint/2010/main" val="26953750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2DE4D-8478-BC41-9952-32BB3528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7" y="1"/>
            <a:ext cx="10555426" cy="59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7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Run the Final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81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965084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final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function </a:t>
            </a:r>
            <a:r>
              <a:rPr lang="en-US" i="1" dirty="0" err="1"/>
              <a:t>gls</a:t>
            </a:r>
            <a:r>
              <a:rPr lang="en-US" i="1" dirty="0"/>
              <a:t> </a:t>
            </a:r>
            <a:r>
              <a:rPr lang="en-US" dirty="0"/>
              <a:t>(similar specification to </a:t>
            </a:r>
            <a:r>
              <a:rPr lang="en-US" i="1" dirty="0" err="1"/>
              <a:t>lm</a:t>
            </a:r>
            <a:r>
              <a:rPr lang="en-US" dirty="0"/>
              <a:t>)</a:t>
            </a:r>
          </a:p>
          <a:p>
            <a:r>
              <a:rPr lang="en-US" dirty="0"/>
              <a:t>If we wanted to use AR(1), for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910018"/>
            <a:ext cx="10972799" cy="27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Fit the GLS regression model with AR(1)</a:t>
            </a:r>
          </a:p>
          <a:p>
            <a:r>
              <a:rPr lang="en-US" dirty="0" err="1"/>
              <a:t>model_final</a:t>
            </a:r>
            <a:r>
              <a:rPr lang="en-US" dirty="0"/>
              <a:t> &lt;- </a:t>
            </a:r>
            <a:r>
              <a:rPr lang="en-US" dirty="0" err="1"/>
              <a:t>gls</a:t>
            </a:r>
            <a:r>
              <a:rPr lang="en-US" dirty="0"/>
              <a:t>(count ~ time + time2,</a:t>
            </a:r>
          </a:p>
          <a:p>
            <a:r>
              <a:rPr lang="en-US" dirty="0"/>
              <a:t>                   data=dataset,</a:t>
            </a:r>
          </a:p>
          <a:p>
            <a:r>
              <a:rPr lang="en-US" dirty="0"/>
              <a:t>                   correlation=</a:t>
            </a:r>
            <a:r>
              <a:rPr lang="en-US" dirty="0" err="1"/>
              <a:t>corARMA</a:t>
            </a:r>
            <a:r>
              <a:rPr lang="en-US" dirty="0"/>
              <a:t>(p=1,form=~time),</a:t>
            </a:r>
          </a:p>
          <a:p>
            <a:r>
              <a:rPr lang="en-US" dirty="0"/>
              <a:t>			 method="ML")</a:t>
            </a:r>
          </a:p>
          <a:p>
            <a:r>
              <a:rPr lang="en-US" dirty="0"/>
              <a:t>summary(</a:t>
            </a:r>
            <a:r>
              <a:rPr lang="en-US" dirty="0" err="1"/>
              <a:t>model_final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8948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80FDC-3AC7-F64D-8E75-04D4CA64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5" y="428314"/>
            <a:ext cx="6272770" cy="50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4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8FE69-670D-1A49-80AF-39378D9D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3" y="0"/>
            <a:ext cx="10529349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34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Seasonality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Syndromic surveillance models</a:t>
            </a:r>
          </a:p>
        </p:txBody>
      </p:sp>
    </p:spTree>
    <p:extLst>
      <p:ext uri="{BB962C8B-B14F-4D97-AF65-F5344CB8AC3E}">
        <p14:creationId xmlns:p14="http://schemas.microsoft.com/office/powerpoint/2010/main" val="387927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we will cover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101122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Setup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data row for each time period, including:</a:t>
            </a:r>
          </a:p>
          <a:p>
            <a:pPr lvl="1"/>
            <a:r>
              <a:rPr lang="en-US" dirty="0"/>
              <a:t>Time variable for day/month/year</a:t>
            </a:r>
          </a:p>
          <a:p>
            <a:pPr lvl="1"/>
            <a:r>
              <a:rPr lang="en-US" dirty="0"/>
              <a:t>Outcome of interest at that time period</a:t>
            </a:r>
          </a:p>
          <a:p>
            <a:endParaRPr lang="en-US" dirty="0"/>
          </a:p>
          <a:p>
            <a:r>
              <a:rPr lang="en-US" dirty="0"/>
              <a:t>Possible variables:</a:t>
            </a:r>
          </a:p>
          <a:p>
            <a:pPr lvl="1"/>
            <a:r>
              <a:rPr lang="en-US" dirty="0"/>
              <a:t>Time Trend</a:t>
            </a:r>
            <a:endParaRPr lang="en-US" i="1" dirty="0"/>
          </a:p>
          <a:p>
            <a:pPr lvl="1"/>
            <a:r>
              <a:rPr lang="en-US" dirty="0"/>
              <a:t>Post-intervention Level Change</a:t>
            </a:r>
            <a:endParaRPr lang="en-US" i="1" dirty="0"/>
          </a:p>
          <a:p>
            <a:pPr lvl="1"/>
            <a:r>
              <a:rPr lang="en-US" dirty="0"/>
              <a:t>Post-intervention Trend Change</a:t>
            </a:r>
          </a:p>
          <a:p>
            <a:pPr lvl="1"/>
            <a:r>
              <a:rPr lang="en-US" dirty="0"/>
              <a:t>Outcome of interest</a:t>
            </a:r>
          </a:p>
        </p:txBody>
      </p:sp>
    </p:spTree>
    <p:extLst>
      <p:ext uri="{BB962C8B-B14F-4D97-AF65-F5344CB8AC3E}">
        <p14:creationId xmlns:p14="http://schemas.microsoft.com/office/powerpoint/2010/main" val="5524155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2084</Words>
  <Application>Microsoft Office PowerPoint</Application>
  <PresentationFormat>Widescreen</PresentationFormat>
  <Paragraphs>368</Paragraphs>
  <Slides>68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Cambria Math</vt:lpstr>
      <vt:lpstr>Courier</vt:lpstr>
      <vt:lpstr>Georgia</vt:lpstr>
      <vt:lpstr>Helvetica</vt:lpstr>
      <vt:lpstr>Times New Roman</vt:lpstr>
      <vt:lpstr>1_Office Theme</vt:lpstr>
      <vt:lpstr>Equation</vt:lpstr>
      <vt:lpstr>Fitting time series models</vt:lpstr>
      <vt:lpstr>Review of Yesterday</vt:lpstr>
      <vt:lpstr>Goals of this course - today</vt:lpstr>
      <vt:lpstr>Teaching Objectives</vt:lpstr>
      <vt:lpstr>What is a time series?</vt:lpstr>
      <vt:lpstr>What is a time series?</vt:lpstr>
      <vt:lpstr>Steps we will cover</vt:lpstr>
      <vt:lpstr>Step 1: Setup Data</vt:lpstr>
      <vt:lpstr>Data Setup</vt:lpstr>
      <vt:lpstr>PowerPoint Presentation</vt:lpstr>
      <vt:lpstr>Step 2: Visually Inspect Data</vt:lpstr>
      <vt:lpstr>Visually Inspect Data</vt:lpstr>
      <vt:lpstr>PowerPoint Presentation</vt:lpstr>
      <vt:lpstr>What trends do we see here?</vt:lpstr>
      <vt:lpstr>Step 3: Preliminary Analysis</vt:lpstr>
      <vt:lpstr>Where we are now</vt:lpstr>
      <vt:lpstr>Preliminary analysis</vt:lpstr>
      <vt:lpstr>Intercept-only Model</vt:lpstr>
      <vt:lpstr>PowerPoint Presentation</vt:lpstr>
      <vt:lpstr>PowerPoint Presentation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PowerPoint Presentation</vt:lpstr>
      <vt:lpstr>Seasonality and time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4: Autocorrelation</vt:lpstr>
      <vt:lpstr>What is autocorrelation?</vt:lpstr>
      <vt:lpstr>Autoregression</vt:lpstr>
      <vt:lpstr>Moving Average</vt:lpstr>
      <vt:lpstr>Methods to Check Autocorrelation</vt:lpstr>
      <vt:lpstr>Durbin-Watson test</vt:lpstr>
      <vt:lpstr>PowerPoint Presentation</vt:lpstr>
      <vt:lpstr>Residual plot</vt:lpstr>
      <vt:lpstr>PowerPoint Presentation</vt:lpstr>
      <vt:lpstr>Autocorrelation plots</vt:lpstr>
      <vt:lpstr>PowerPoint Presentation</vt:lpstr>
      <vt:lpstr>Examples of Exponential Decay</vt:lpstr>
      <vt:lpstr>Examples of Significant Lags</vt:lpstr>
      <vt:lpstr>PowerPoint Presentation</vt:lpstr>
      <vt:lpstr>PowerPoint Presentation</vt:lpstr>
      <vt:lpstr>PowerPoint Presentation</vt:lpstr>
      <vt:lpstr>Producing ACF/PACF plots</vt:lpstr>
      <vt:lpstr>PowerPoint Presentation</vt:lpstr>
      <vt:lpstr>Step 5: Run the Final Model</vt:lpstr>
      <vt:lpstr>Where we are now</vt:lpstr>
      <vt:lpstr>Running the final model</vt:lpstr>
      <vt:lpstr>PowerPoint Presentation</vt:lpstr>
      <vt:lpstr>PowerPoint Presentation</vt:lpstr>
      <vt:lpstr>Next week...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63</cp:revision>
  <dcterms:created xsi:type="dcterms:W3CDTF">2019-03-28T20:29:47Z</dcterms:created>
  <dcterms:modified xsi:type="dcterms:W3CDTF">2024-11-28T14:46:01Z</dcterms:modified>
</cp:coreProperties>
</file>